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3" r:id="rId3"/>
    <p:sldId id="270" r:id="rId4"/>
    <p:sldId id="274" r:id="rId5"/>
    <p:sldId id="264" r:id="rId6"/>
    <p:sldId id="268" r:id="rId7"/>
    <p:sldId id="266" r:id="rId8"/>
    <p:sldId id="271" r:id="rId9"/>
    <p:sldId id="273" r:id="rId10"/>
    <p:sldId id="275" r:id="rId1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0" d="100"/>
          <a:sy n="120" d="100"/>
        </p:scale>
        <p:origin x="-132" y="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mabernal.SALUDBCS\Documents\ARCHIVOS%202016\INFORMACION%20SEMANAL%20Y%20MENSUAL\semana%2015-2016\CANAL%20ENDEMICO%20SEM-15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mabernal.SALUDBCS\Documents\ARCHIVOS%202016\INFORMACION%20SEMANAL%20Y%20MENSUAL\semana%2015-2016\CANAL%20ENDEMICO%20SEM-15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E:\SEMANA%2015-2016\base%202015-2016%20sem-16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E:\SEMANA%2015-2016\base%202015-2016%20sem-16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E:\SEMANA%2015-2016\DENGUE%202016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MX"/>
  <c:chart>
    <c:plotArea>
      <c:layout>
        <c:manualLayout>
          <c:layoutTarget val="inner"/>
          <c:xMode val="edge"/>
          <c:yMode val="edge"/>
          <c:x val="7.1032186459489499E-2"/>
          <c:y val="0.18760195758564441"/>
          <c:w val="0.91453940066592676"/>
          <c:h val="0.72267536704730861"/>
        </c:manualLayout>
      </c:layout>
      <c:barChart>
        <c:barDir val="col"/>
        <c:grouping val="clustered"/>
        <c:ser>
          <c:idx val="6"/>
          <c:order val="0"/>
          <c:spPr>
            <a:gradFill rotWithShape="0">
              <a:gsLst>
                <a:gs pos="0">
                  <a:srgbClr val="0B0000"/>
                </a:gs>
                <a:gs pos="100000">
                  <a:srgbClr val="0B0000">
                    <a:gamma/>
                    <a:shade val="29412"/>
                    <a:invGamma/>
                  </a:srgbClr>
                </a:gs>
              </a:gsLst>
              <a:lin ang="0" scaled="1"/>
            </a:gradFill>
            <a:ln w="12700">
              <a:solidFill>
                <a:srgbClr val="000000"/>
              </a:solidFill>
              <a:prstDash val="solid"/>
            </a:ln>
          </c:spPr>
          <c:trendline>
            <c:spPr>
              <a:ln w="38100">
                <a:solidFill>
                  <a:srgbClr val="C00000"/>
                </a:solidFill>
                <a:prstDash val="solid"/>
              </a:ln>
            </c:spPr>
            <c:trendlineType val="movingAvg"/>
            <c:period val="2"/>
          </c:trendline>
          <c:cat>
            <c:numRef>
              <c:f>('Base Semanal'!$C$8:$I$8,'Base Semanal'!$O$8)</c:f>
              <c:numCache>
                <c:formatCode>General</c:formatCode>
                <c:ptCount val="8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</c:numCache>
            </c:numRef>
          </c:cat>
          <c:val>
            <c:numRef>
              <c:f>('Base Semanal'!$C$62:$I$62,'Base Semanal'!$O$62)</c:f>
              <c:numCache>
                <c:formatCode>#,##0</c:formatCode>
                <c:ptCount val="8"/>
                <c:pt idx="0">
                  <c:v>860</c:v>
                </c:pt>
                <c:pt idx="1">
                  <c:v>904</c:v>
                </c:pt>
                <c:pt idx="2">
                  <c:v>866</c:v>
                </c:pt>
                <c:pt idx="3">
                  <c:v>817</c:v>
                </c:pt>
                <c:pt idx="4">
                  <c:v>1494</c:v>
                </c:pt>
                <c:pt idx="5">
                  <c:v>1098</c:v>
                </c:pt>
                <c:pt idx="6">
                  <c:v>1127</c:v>
                </c:pt>
                <c:pt idx="7">
                  <c:v>634</c:v>
                </c:pt>
              </c:numCache>
            </c:numRef>
          </c:val>
        </c:ser>
        <c:axId val="56484608"/>
        <c:axId val="56486144"/>
      </c:barChart>
      <c:catAx>
        <c:axId val="56484608"/>
        <c:scaling>
          <c:orientation val="minMax"/>
        </c:scaling>
        <c:axPos val="b"/>
        <c:numFmt formatCode="General" sourceLinked="1"/>
        <c:tickLblPos val="nextTo"/>
        <c:spPr>
          <a:ln w="38100">
            <a:solidFill>
              <a:srgbClr val="FFFFFF"/>
            </a:solidFill>
            <a:prstDash val="solid"/>
          </a:ln>
        </c:spPr>
        <c:txPr>
          <a:bodyPr rot="0" vert="horz"/>
          <a:lstStyle/>
          <a:p>
            <a:pPr>
              <a:defRPr sz="950" b="1" i="0" u="none" strike="noStrike" baseline="0">
                <a:solidFill>
                  <a:sysClr val="windowText" lastClr="000000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  <c:crossAx val="56486144"/>
        <c:crosses val="autoZero"/>
        <c:auto val="1"/>
        <c:lblAlgn val="ctr"/>
        <c:lblOffset val="100"/>
        <c:tickLblSkip val="1"/>
        <c:tickMarkSkip val="1"/>
      </c:catAx>
      <c:valAx>
        <c:axId val="56486144"/>
        <c:scaling>
          <c:orientation val="minMax"/>
        </c:scaling>
        <c:axPos val="l"/>
        <c:majorGridlines>
          <c:spPr>
            <a:ln w="12700">
              <a:solidFill>
                <a:srgbClr val="FFFFFF"/>
              </a:solidFill>
              <a:prstDash val="solid"/>
            </a:ln>
          </c:spPr>
        </c:majorGridlines>
        <c:title>
          <c:tx>
            <c:rich>
              <a:bodyPr rot="0" vert="wordArtVert"/>
              <a:lstStyle/>
              <a:p>
                <a:pPr algn="ctr">
                  <a:defRPr sz="1150" b="1" i="0" u="none" strike="noStrike" baseline="0">
                    <a:solidFill>
                      <a:sysClr val="windowText" lastClr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MX" dirty="0">
                    <a:solidFill>
                      <a:sysClr val="windowText" lastClr="000000"/>
                    </a:solidFill>
                  </a:rPr>
                  <a:t>CASOS</a:t>
                </a:r>
              </a:p>
            </c:rich>
          </c:tx>
          <c:layout>
            <c:manualLayout>
              <c:xMode val="edge"/>
              <c:yMode val="edge"/>
              <c:x val="3.7415411863750154E-4"/>
              <c:y val="0.46166400768531385"/>
            </c:manualLayout>
          </c:layout>
          <c:spPr>
            <a:noFill/>
            <a:ln w="25400">
              <a:noFill/>
            </a:ln>
          </c:spPr>
        </c:title>
        <c:numFmt formatCode="0" sourceLinked="0"/>
        <c:tickLblPos val="nextTo"/>
        <c:spPr>
          <a:ln w="38100">
            <a:solidFill>
              <a:srgbClr val="FFFFFF"/>
            </a:solidFill>
            <a:prstDash val="solid"/>
          </a:ln>
        </c:spPr>
        <c:txPr>
          <a:bodyPr rot="0" vert="horz"/>
          <a:lstStyle/>
          <a:p>
            <a:pPr>
              <a:defRPr sz="950" b="1" i="0" u="none" strike="noStrike" baseline="0">
                <a:solidFill>
                  <a:sysClr val="windowText" lastClr="000000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  <c:crossAx val="5648460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chemeClr val="accent1">
        <a:alpha val="73000"/>
      </a:schemeClr>
    </a:solidFill>
    <a:ln w="9525">
      <a:noFill/>
    </a:ln>
  </c:spPr>
  <c:txPr>
    <a:bodyPr/>
    <a:lstStyle/>
    <a:p>
      <a:pPr>
        <a:defRPr sz="9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MX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plotArea>
      <c:layout>
        <c:manualLayout>
          <c:layoutTarget val="inner"/>
          <c:xMode val="edge"/>
          <c:yMode val="edge"/>
          <c:x val="0.12430632630410655"/>
          <c:y val="0.26753670473083196"/>
          <c:w val="0.84461709211986724"/>
          <c:h val="0.55301794453507369"/>
        </c:manualLayout>
      </c:layout>
      <c:areaChart>
        <c:grouping val="standard"/>
        <c:ser>
          <c:idx val="2"/>
          <c:order val="0"/>
          <c:tx>
            <c:v>Zona de Alarma</c:v>
          </c:tx>
          <c:spPr>
            <a:solidFill>
              <a:srgbClr val="C00000"/>
            </a:solidFill>
            <a:ln w="12700">
              <a:solidFill>
                <a:srgbClr val="FF0000"/>
              </a:solidFill>
              <a:prstDash val="solid"/>
            </a:ln>
          </c:spPr>
          <c:val>
            <c:numRef>
              <c:f>'Base Semanal'!$M$9:$M$61</c:f>
              <c:numCache>
                <c:formatCode>#,##0</c:formatCode>
                <c:ptCount val="53"/>
                <c:pt idx="0">
                  <c:v>39</c:v>
                </c:pt>
                <c:pt idx="1">
                  <c:v>44</c:v>
                </c:pt>
                <c:pt idx="2">
                  <c:v>38</c:v>
                </c:pt>
                <c:pt idx="3">
                  <c:v>36</c:v>
                </c:pt>
                <c:pt idx="4">
                  <c:v>35</c:v>
                </c:pt>
                <c:pt idx="5">
                  <c:v>32</c:v>
                </c:pt>
                <c:pt idx="6">
                  <c:v>40</c:v>
                </c:pt>
                <c:pt idx="7">
                  <c:v>37</c:v>
                </c:pt>
                <c:pt idx="8">
                  <c:v>32</c:v>
                </c:pt>
                <c:pt idx="9">
                  <c:v>35</c:v>
                </c:pt>
                <c:pt idx="10">
                  <c:v>35</c:v>
                </c:pt>
                <c:pt idx="11">
                  <c:v>32</c:v>
                </c:pt>
                <c:pt idx="12">
                  <c:v>26</c:v>
                </c:pt>
                <c:pt idx="13">
                  <c:v>30</c:v>
                </c:pt>
                <c:pt idx="14">
                  <c:v>23</c:v>
                </c:pt>
                <c:pt idx="15">
                  <c:v>20</c:v>
                </c:pt>
                <c:pt idx="16">
                  <c:v>24</c:v>
                </c:pt>
                <c:pt idx="17">
                  <c:v>16</c:v>
                </c:pt>
                <c:pt idx="18">
                  <c:v>23</c:v>
                </c:pt>
                <c:pt idx="19">
                  <c:v>19</c:v>
                </c:pt>
                <c:pt idx="20">
                  <c:v>22</c:v>
                </c:pt>
                <c:pt idx="21">
                  <c:v>16</c:v>
                </c:pt>
                <c:pt idx="22">
                  <c:v>16</c:v>
                </c:pt>
                <c:pt idx="23">
                  <c:v>16</c:v>
                </c:pt>
                <c:pt idx="24">
                  <c:v>16</c:v>
                </c:pt>
                <c:pt idx="25">
                  <c:v>15</c:v>
                </c:pt>
                <c:pt idx="26">
                  <c:v>13</c:v>
                </c:pt>
                <c:pt idx="27">
                  <c:v>14</c:v>
                </c:pt>
                <c:pt idx="28">
                  <c:v>17</c:v>
                </c:pt>
                <c:pt idx="29">
                  <c:v>16</c:v>
                </c:pt>
                <c:pt idx="30">
                  <c:v>10</c:v>
                </c:pt>
                <c:pt idx="31">
                  <c:v>19</c:v>
                </c:pt>
                <c:pt idx="32">
                  <c:v>9</c:v>
                </c:pt>
                <c:pt idx="33">
                  <c:v>12</c:v>
                </c:pt>
                <c:pt idx="34">
                  <c:v>11</c:v>
                </c:pt>
                <c:pt idx="35">
                  <c:v>19</c:v>
                </c:pt>
                <c:pt idx="36">
                  <c:v>22</c:v>
                </c:pt>
                <c:pt idx="37">
                  <c:v>26</c:v>
                </c:pt>
                <c:pt idx="38">
                  <c:v>25</c:v>
                </c:pt>
                <c:pt idx="39">
                  <c:v>20</c:v>
                </c:pt>
                <c:pt idx="40">
                  <c:v>30</c:v>
                </c:pt>
                <c:pt idx="41">
                  <c:v>29</c:v>
                </c:pt>
                <c:pt idx="42">
                  <c:v>23</c:v>
                </c:pt>
                <c:pt idx="43">
                  <c:v>40</c:v>
                </c:pt>
                <c:pt idx="44">
                  <c:v>43</c:v>
                </c:pt>
                <c:pt idx="45">
                  <c:v>29</c:v>
                </c:pt>
                <c:pt idx="46">
                  <c:v>31</c:v>
                </c:pt>
                <c:pt idx="47">
                  <c:v>36</c:v>
                </c:pt>
                <c:pt idx="48">
                  <c:v>29</c:v>
                </c:pt>
                <c:pt idx="49">
                  <c:v>28</c:v>
                </c:pt>
                <c:pt idx="50">
                  <c:v>32</c:v>
                </c:pt>
                <c:pt idx="51">
                  <c:v>30</c:v>
                </c:pt>
                <c:pt idx="52">
                  <c:v>0</c:v>
                </c:pt>
              </c:numCache>
            </c:numRef>
          </c:val>
        </c:ser>
        <c:ser>
          <c:idx val="1"/>
          <c:order val="1"/>
          <c:tx>
            <c:v>Zona de Seguridad</c:v>
          </c:tx>
          <c:spPr>
            <a:solidFill>
              <a:srgbClr val="FFC000"/>
            </a:solidFill>
            <a:ln w="12700">
              <a:solidFill>
                <a:srgbClr val="FFFF99"/>
              </a:solidFill>
              <a:prstDash val="solid"/>
            </a:ln>
          </c:spPr>
          <c:val>
            <c:numRef>
              <c:f>'Base Semanal'!$L$9:$L$61</c:f>
              <c:numCache>
                <c:formatCode>#,##0</c:formatCode>
                <c:ptCount val="53"/>
                <c:pt idx="0">
                  <c:v>32</c:v>
                </c:pt>
                <c:pt idx="1">
                  <c:v>37</c:v>
                </c:pt>
                <c:pt idx="2">
                  <c:v>33</c:v>
                </c:pt>
                <c:pt idx="3">
                  <c:v>22</c:v>
                </c:pt>
                <c:pt idx="4">
                  <c:v>27</c:v>
                </c:pt>
                <c:pt idx="5">
                  <c:v>23</c:v>
                </c:pt>
                <c:pt idx="6">
                  <c:v>31</c:v>
                </c:pt>
                <c:pt idx="7">
                  <c:v>26</c:v>
                </c:pt>
                <c:pt idx="8">
                  <c:v>23</c:v>
                </c:pt>
                <c:pt idx="9">
                  <c:v>27</c:v>
                </c:pt>
                <c:pt idx="10">
                  <c:v>22</c:v>
                </c:pt>
                <c:pt idx="11">
                  <c:v>20</c:v>
                </c:pt>
                <c:pt idx="12">
                  <c:v>17</c:v>
                </c:pt>
                <c:pt idx="13">
                  <c:v>23</c:v>
                </c:pt>
                <c:pt idx="14">
                  <c:v>20</c:v>
                </c:pt>
                <c:pt idx="15">
                  <c:v>19</c:v>
                </c:pt>
                <c:pt idx="16">
                  <c:v>17</c:v>
                </c:pt>
                <c:pt idx="17">
                  <c:v>13</c:v>
                </c:pt>
                <c:pt idx="18">
                  <c:v>15</c:v>
                </c:pt>
                <c:pt idx="19">
                  <c:v>15</c:v>
                </c:pt>
                <c:pt idx="20">
                  <c:v>12</c:v>
                </c:pt>
                <c:pt idx="21">
                  <c:v>14</c:v>
                </c:pt>
                <c:pt idx="22">
                  <c:v>14</c:v>
                </c:pt>
                <c:pt idx="23">
                  <c:v>11</c:v>
                </c:pt>
                <c:pt idx="24">
                  <c:v>10</c:v>
                </c:pt>
                <c:pt idx="25">
                  <c:v>11</c:v>
                </c:pt>
                <c:pt idx="26">
                  <c:v>11</c:v>
                </c:pt>
                <c:pt idx="27">
                  <c:v>13</c:v>
                </c:pt>
                <c:pt idx="28">
                  <c:v>7</c:v>
                </c:pt>
                <c:pt idx="29">
                  <c:v>15</c:v>
                </c:pt>
                <c:pt idx="30">
                  <c:v>9</c:v>
                </c:pt>
                <c:pt idx="31">
                  <c:v>13</c:v>
                </c:pt>
                <c:pt idx="32">
                  <c:v>7</c:v>
                </c:pt>
                <c:pt idx="33">
                  <c:v>6</c:v>
                </c:pt>
                <c:pt idx="34">
                  <c:v>9</c:v>
                </c:pt>
                <c:pt idx="35">
                  <c:v>15</c:v>
                </c:pt>
                <c:pt idx="36">
                  <c:v>14</c:v>
                </c:pt>
                <c:pt idx="37">
                  <c:v>19</c:v>
                </c:pt>
                <c:pt idx="38">
                  <c:v>14</c:v>
                </c:pt>
                <c:pt idx="39">
                  <c:v>14</c:v>
                </c:pt>
                <c:pt idx="40">
                  <c:v>20</c:v>
                </c:pt>
                <c:pt idx="41">
                  <c:v>27</c:v>
                </c:pt>
                <c:pt idx="42">
                  <c:v>17</c:v>
                </c:pt>
                <c:pt idx="43">
                  <c:v>28</c:v>
                </c:pt>
                <c:pt idx="44">
                  <c:v>22</c:v>
                </c:pt>
                <c:pt idx="45">
                  <c:v>26</c:v>
                </c:pt>
                <c:pt idx="46">
                  <c:v>16</c:v>
                </c:pt>
                <c:pt idx="47">
                  <c:v>30</c:v>
                </c:pt>
                <c:pt idx="48">
                  <c:v>20</c:v>
                </c:pt>
                <c:pt idx="49">
                  <c:v>21</c:v>
                </c:pt>
                <c:pt idx="50">
                  <c:v>25</c:v>
                </c:pt>
                <c:pt idx="51">
                  <c:v>24</c:v>
                </c:pt>
                <c:pt idx="52">
                  <c:v>0</c:v>
                </c:pt>
              </c:numCache>
            </c:numRef>
          </c:val>
        </c:ser>
        <c:ser>
          <c:idx val="0"/>
          <c:order val="2"/>
          <c:tx>
            <c:v>Zona de Exito</c:v>
          </c:tx>
          <c:spPr>
            <a:solidFill>
              <a:srgbClr val="00B050"/>
            </a:solidFill>
            <a:ln w="12700">
              <a:solidFill>
                <a:srgbClr val="99CC00"/>
              </a:solidFill>
              <a:prstDash val="solid"/>
            </a:ln>
          </c:spPr>
          <c:val>
            <c:numRef>
              <c:f>'Base Semanal'!$K$9:$K$61</c:f>
              <c:numCache>
                <c:formatCode>#,##0</c:formatCode>
                <c:ptCount val="53"/>
                <c:pt idx="0">
                  <c:v>22</c:v>
                </c:pt>
                <c:pt idx="1">
                  <c:v>18</c:v>
                </c:pt>
                <c:pt idx="2">
                  <c:v>25</c:v>
                </c:pt>
                <c:pt idx="3">
                  <c:v>14</c:v>
                </c:pt>
                <c:pt idx="4">
                  <c:v>20</c:v>
                </c:pt>
                <c:pt idx="5">
                  <c:v>20</c:v>
                </c:pt>
                <c:pt idx="6">
                  <c:v>18</c:v>
                </c:pt>
                <c:pt idx="7">
                  <c:v>24</c:v>
                </c:pt>
                <c:pt idx="8">
                  <c:v>14</c:v>
                </c:pt>
                <c:pt idx="9">
                  <c:v>16</c:v>
                </c:pt>
                <c:pt idx="10">
                  <c:v>17</c:v>
                </c:pt>
                <c:pt idx="11">
                  <c:v>20</c:v>
                </c:pt>
                <c:pt idx="12">
                  <c:v>13</c:v>
                </c:pt>
                <c:pt idx="13">
                  <c:v>14</c:v>
                </c:pt>
                <c:pt idx="14">
                  <c:v>18</c:v>
                </c:pt>
                <c:pt idx="15">
                  <c:v>17</c:v>
                </c:pt>
                <c:pt idx="16">
                  <c:v>15</c:v>
                </c:pt>
                <c:pt idx="17">
                  <c:v>11</c:v>
                </c:pt>
                <c:pt idx="18">
                  <c:v>9</c:v>
                </c:pt>
                <c:pt idx="19">
                  <c:v>11</c:v>
                </c:pt>
                <c:pt idx="20">
                  <c:v>10</c:v>
                </c:pt>
                <c:pt idx="21">
                  <c:v>7</c:v>
                </c:pt>
                <c:pt idx="22">
                  <c:v>11</c:v>
                </c:pt>
                <c:pt idx="23">
                  <c:v>6</c:v>
                </c:pt>
                <c:pt idx="24">
                  <c:v>7</c:v>
                </c:pt>
                <c:pt idx="25">
                  <c:v>7</c:v>
                </c:pt>
                <c:pt idx="26">
                  <c:v>8</c:v>
                </c:pt>
                <c:pt idx="27">
                  <c:v>8</c:v>
                </c:pt>
                <c:pt idx="28">
                  <c:v>7</c:v>
                </c:pt>
                <c:pt idx="29">
                  <c:v>8</c:v>
                </c:pt>
                <c:pt idx="30">
                  <c:v>7</c:v>
                </c:pt>
                <c:pt idx="31">
                  <c:v>7</c:v>
                </c:pt>
                <c:pt idx="32">
                  <c:v>5</c:v>
                </c:pt>
                <c:pt idx="33">
                  <c:v>5</c:v>
                </c:pt>
                <c:pt idx="34">
                  <c:v>5</c:v>
                </c:pt>
                <c:pt idx="35">
                  <c:v>12</c:v>
                </c:pt>
                <c:pt idx="36">
                  <c:v>9</c:v>
                </c:pt>
                <c:pt idx="37">
                  <c:v>9</c:v>
                </c:pt>
                <c:pt idx="38">
                  <c:v>9</c:v>
                </c:pt>
                <c:pt idx="39">
                  <c:v>13</c:v>
                </c:pt>
                <c:pt idx="40">
                  <c:v>16</c:v>
                </c:pt>
                <c:pt idx="41">
                  <c:v>18</c:v>
                </c:pt>
                <c:pt idx="42">
                  <c:v>14</c:v>
                </c:pt>
                <c:pt idx="43">
                  <c:v>16</c:v>
                </c:pt>
                <c:pt idx="44">
                  <c:v>16</c:v>
                </c:pt>
                <c:pt idx="45">
                  <c:v>20</c:v>
                </c:pt>
                <c:pt idx="46">
                  <c:v>13</c:v>
                </c:pt>
                <c:pt idx="47">
                  <c:v>19</c:v>
                </c:pt>
                <c:pt idx="48">
                  <c:v>18</c:v>
                </c:pt>
                <c:pt idx="49">
                  <c:v>16</c:v>
                </c:pt>
                <c:pt idx="50">
                  <c:v>18</c:v>
                </c:pt>
                <c:pt idx="51">
                  <c:v>15</c:v>
                </c:pt>
                <c:pt idx="52">
                  <c:v>0</c:v>
                </c:pt>
              </c:numCache>
            </c:numRef>
          </c:val>
        </c:ser>
        <c:axId val="60744832"/>
        <c:axId val="60747136"/>
      </c:areaChart>
      <c:lineChart>
        <c:grouping val="standard"/>
        <c:ser>
          <c:idx val="3"/>
          <c:order val="3"/>
          <c:tx>
            <c:v>Casos Incidentes</c:v>
          </c:tx>
          <c:spPr>
            <a:ln w="38100">
              <a:solidFill>
                <a:srgbClr val="0000FF"/>
              </a:solidFill>
              <a:prstDash val="solid"/>
            </a:ln>
          </c:spPr>
          <c:marker>
            <c:symbol val="x"/>
            <c:size val="9"/>
            <c:spPr>
              <a:noFill/>
              <a:ln>
                <a:solidFill>
                  <a:srgbClr val="00FFFF"/>
                </a:solidFill>
                <a:prstDash val="solid"/>
              </a:ln>
            </c:spPr>
          </c:marker>
          <c:val>
            <c:numRef>
              <c:f>'Base Semanal'!$O$9:$O$61</c:f>
              <c:numCache>
                <c:formatCode>#,##0</c:formatCode>
                <c:ptCount val="53"/>
                <c:pt idx="0">
                  <c:v>54</c:v>
                </c:pt>
                <c:pt idx="1">
                  <c:v>24</c:v>
                </c:pt>
                <c:pt idx="2">
                  <c:v>38</c:v>
                </c:pt>
                <c:pt idx="3">
                  <c:v>17</c:v>
                </c:pt>
                <c:pt idx="4">
                  <c:v>31</c:v>
                </c:pt>
                <c:pt idx="5">
                  <c:v>31</c:v>
                </c:pt>
                <c:pt idx="6">
                  <c:v>27</c:v>
                </c:pt>
                <c:pt idx="7">
                  <c:v>50</c:v>
                </c:pt>
                <c:pt idx="8">
                  <c:v>48</c:v>
                </c:pt>
                <c:pt idx="9">
                  <c:v>54</c:v>
                </c:pt>
                <c:pt idx="10">
                  <c:v>60</c:v>
                </c:pt>
                <c:pt idx="11">
                  <c:v>67</c:v>
                </c:pt>
                <c:pt idx="12">
                  <c:v>54</c:v>
                </c:pt>
                <c:pt idx="13">
                  <c:v>40</c:v>
                </c:pt>
                <c:pt idx="14">
                  <c:v>30</c:v>
                </c:pt>
                <c:pt idx="15">
                  <c:v>9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</c:numCache>
            </c:numRef>
          </c:val>
        </c:ser>
        <c:marker val="1"/>
        <c:axId val="60744832"/>
        <c:axId val="60747136"/>
      </c:lineChart>
      <c:catAx>
        <c:axId val="6074483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425" b="1" i="0" u="none" strike="noStrike" baseline="0">
                    <a:solidFill>
                      <a:sysClr val="windowText" lastClr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MX" dirty="0">
                    <a:solidFill>
                      <a:sysClr val="windowText" lastClr="000000"/>
                    </a:solidFill>
                  </a:rPr>
                  <a:t>Semanas</a:t>
                </a:r>
              </a:p>
            </c:rich>
          </c:tx>
          <c:layout>
            <c:manualLayout>
              <c:xMode val="edge"/>
              <c:yMode val="edge"/>
              <c:x val="0.47946725860155376"/>
              <c:y val="0.88417614464858563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8100">
            <a:solidFill>
              <a:srgbClr val="CCFFFF"/>
            </a:solidFill>
            <a:prstDash val="solid"/>
          </a:ln>
        </c:spPr>
        <c:txPr>
          <a:bodyPr rot="-60000" vert="horz"/>
          <a:lstStyle/>
          <a:p>
            <a:pPr>
              <a:defRPr sz="1175" b="1" i="0" u="none" strike="noStrike" baseline="0">
                <a:solidFill>
                  <a:sysClr val="windowText" lastClr="000000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  <c:crossAx val="60747136"/>
        <c:crosses val="autoZero"/>
        <c:auto val="1"/>
        <c:lblAlgn val="ctr"/>
        <c:lblOffset val="40"/>
        <c:tickLblSkip val="5"/>
        <c:tickMarkSkip val="1"/>
      </c:catAx>
      <c:valAx>
        <c:axId val="60747136"/>
        <c:scaling>
          <c:orientation val="minMax"/>
        </c:scaling>
        <c:axPos val="l"/>
        <c:majorGridlines>
          <c:spPr>
            <a:ln w="38100">
              <a:solidFill>
                <a:srgbClr val="FFFFFF"/>
              </a:solidFill>
              <a:prstDash val="solid"/>
            </a:ln>
          </c:spPr>
        </c:majorGridlines>
        <c:title>
          <c:tx>
            <c:rich>
              <a:bodyPr rot="0" vert="horz"/>
              <a:lstStyle/>
              <a:p>
                <a:pPr algn="ctr">
                  <a:defRPr sz="1425" b="1" i="0" u="none" strike="noStrike" baseline="0">
                    <a:solidFill>
                      <a:sysClr val="windowText" lastClr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MX" dirty="0">
                    <a:solidFill>
                      <a:sysClr val="windowText" lastClr="000000"/>
                    </a:solidFill>
                  </a:rPr>
                  <a:t>C
a
s
o
s</a:t>
                </a:r>
              </a:p>
            </c:rich>
          </c:tx>
          <c:layout>
            <c:manualLayout>
              <c:xMode val="edge"/>
              <c:yMode val="edge"/>
              <c:x val="1.5547496074644377E-2"/>
              <c:y val="0.42576089753486746"/>
            </c:manualLayout>
          </c:layout>
          <c:spPr>
            <a:noFill/>
            <a:ln w="25400">
              <a:noFill/>
            </a:ln>
          </c:spPr>
        </c:title>
        <c:numFmt formatCode="#,##0" sourceLinked="1"/>
        <c:tickLblPos val="nextTo"/>
        <c:spPr>
          <a:ln w="38100">
            <a:solidFill>
              <a:srgbClr val="CCFFFF"/>
            </a:solidFill>
            <a:prstDash val="solid"/>
          </a:ln>
        </c:spPr>
        <c:txPr>
          <a:bodyPr rot="0" vert="horz"/>
          <a:lstStyle/>
          <a:p>
            <a:pPr>
              <a:defRPr sz="1175" b="1" i="0" u="none" strike="noStrike" baseline="0">
                <a:solidFill>
                  <a:sysClr val="windowText" lastClr="000000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  <c:crossAx val="60744832"/>
        <c:crosses val="autoZero"/>
        <c:crossBetween val="midCat"/>
      </c:valAx>
      <c:spPr>
        <a:noFill/>
        <a:ln w="2540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285" b="1" i="0" u="none" strike="noStrike" baseline="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</c:legendEntry>
      <c:legendEntry>
        <c:idx val="1"/>
        <c:txPr>
          <a:bodyPr/>
          <a:lstStyle/>
          <a:p>
            <a:pPr>
              <a:defRPr sz="1285" b="1" i="0" u="none" strike="noStrike" baseline="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</c:legendEntry>
      <c:legendEntry>
        <c:idx val="2"/>
        <c:txPr>
          <a:bodyPr/>
          <a:lstStyle/>
          <a:p>
            <a:pPr>
              <a:defRPr sz="1285" b="1" i="0" u="none" strike="noStrike" baseline="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</c:legendEntry>
      <c:legendEntry>
        <c:idx val="3"/>
        <c:txPr>
          <a:bodyPr/>
          <a:lstStyle/>
          <a:p>
            <a:pPr>
              <a:defRPr sz="1285" b="1" i="0" u="none" strike="noStrike" baseline="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</c:legendEntry>
      <c:layout>
        <c:manualLayout>
          <c:xMode val="edge"/>
          <c:yMode val="edge"/>
          <c:x val="0.24306326304106562"/>
          <c:y val="0.14845024273926558"/>
          <c:w val="0.53163152053274132"/>
          <c:h val="9.7879333710737121E-2"/>
        </c:manualLayout>
      </c:layout>
      <c:spPr>
        <a:noFill/>
        <a:ln w="25400">
          <a:noFill/>
        </a:ln>
      </c:spPr>
      <c:txPr>
        <a:bodyPr/>
        <a:lstStyle/>
        <a:p>
          <a:pPr>
            <a:defRPr sz="165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MX"/>
        </a:p>
      </c:txPr>
    </c:legend>
    <c:plotVisOnly val="1"/>
    <c:dispBlanksAs val="gap"/>
  </c:chart>
  <c:spPr>
    <a:solidFill>
      <a:schemeClr val="accent1">
        <a:alpha val="65000"/>
      </a:schemeClr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MX"/>
    </a:p>
  </c:txPr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MX"/>
  <c:chart>
    <c:title>
      <c:tx>
        <c:rich>
          <a:bodyPr/>
          <a:lstStyle/>
          <a:p>
            <a:pPr>
              <a:defRPr/>
            </a:pPr>
            <a:r>
              <a:rPr lang="en-US" sz="1000" dirty="0"/>
              <a:t>BCS. CURVA EPIDEMICA DE LA INFLUENZA 2015-2016. SEGÚN RESULTADOS</a:t>
            </a:r>
          </a:p>
        </c:rich>
      </c:tx>
      <c:layout>
        <c:manualLayout>
          <c:xMode val="edge"/>
          <c:yMode val="edge"/>
          <c:x val="0.21777626589560689"/>
          <c:y val="4.459308807134901E-3"/>
        </c:manualLayout>
      </c:layout>
      <c:overlay val="1"/>
    </c:title>
    <c:plotArea>
      <c:layout>
        <c:manualLayout>
          <c:layoutTarget val="inner"/>
          <c:xMode val="edge"/>
          <c:yMode val="edge"/>
          <c:x val="8.8416943571926462E-2"/>
          <c:y val="8.6848827141811899E-2"/>
          <c:w val="0.90549660326766657"/>
          <c:h val="0.75874720659453276"/>
        </c:manualLayout>
      </c:layout>
      <c:lineChart>
        <c:grouping val="standard"/>
        <c:ser>
          <c:idx val="0"/>
          <c:order val="0"/>
          <c:tx>
            <c:strRef>
              <c:f>grafica!$D$2</c:f>
              <c:strCache>
                <c:ptCount val="1"/>
                <c:pt idx="0">
                  <c:v>Probables 802</c:v>
                </c:pt>
              </c:strCache>
            </c:strRef>
          </c:tx>
          <c:cat>
            <c:strRef>
              <c:f>grafica!$C$3:$C$33</c:f>
              <c:strCache>
                <c:ptCount val="31"/>
                <c:pt idx="0">
                  <c:v>00-39</c:v>
                </c:pt>
                <c:pt idx="1">
                  <c:v>00-40</c:v>
                </c:pt>
                <c:pt idx="2">
                  <c:v>00-41</c:v>
                </c:pt>
                <c:pt idx="3">
                  <c:v>00-42</c:v>
                </c:pt>
                <c:pt idx="4">
                  <c:v>00-43</c:v>
                </c:pt>
                <c:pt idx="5">
                  <c:v>00-44</c:v>
                </c:pt>
                <c:pt idx="6">
                  <c:v>00-45</c:v>
                </c:pt>
                <c:pt idx="7">
                  <c:v>00-46</c:v>
                </c:pt>
                <c:pt idx="8">
                  <c:v>00-47</c:v>
                </c:pt>
                <c:pt idx="9">
                  <c:v>00-48</c:v>
                </c:pt>
                <c:pt idx="10">
                  <c:v>00-49</c:v>
                </c:pt>
                <c:pt idx="11">
                  <c:v>00-50</c:v>
                </c:pt>
                <c:pt idx="12">
                  <c:v>00-51</c:v>
                </c:pt>
                <c:pt idx="13">
                  <c:v>00-52</c:v>
                </c:pt>
                <c:pt idx="14">
                  <c:v>00-1</c:v>
                </c:pt>
                <c:pt idx="15">
                  <c:v>00-2</c:v>
                </c:pt>
                <c:pt idx="16">
                  <c:v>00-3</c:v>
                </c:pt>
                <c:pt idx="17">
                  <c:v>00-4</c:v>
                </c:pt>
                <c:pt idx="18">
                  <c:v>00-5</c:v>
                </c:pt>
                <c:pt idx="19">
                  <c:v>00-6</c:v>
                </c:pt>
                <c:pt idx="20">
                  <c:v>00-7</c:v>
                </c:pt>
                <c:pt idx="21">
                  <c:v>00-8</c:v>
                </c:pt>
                <c:pt idx="22">
                  <c:v>00-9</c:v>
                </c:pt>
                <c:pt idx="23">
                  <c:v>00-10</c:v>
                </c:pt>
                <c:pt idx="24">
                  <c:v>00-11</c:v>
                </c:pt>
                <c:pt idx="25">
                  <c:v>00-12</c:v>
                </c:pt>
                <c:pt idx="26">
                  <c:v>00-13</c:v>
                </c:pt>
                <c:pt idx="27">
                  <c:v>00-14</c:v>
                </c:pt>
                <c:pt idx="28">
                  <c:v>00-15</c:v>
                </c:pt>
                <c:pt idx="29">
                  <c:v>00-16</c:v>
                </c:pt>
                <c:pt idx="30">
                  <c:v>00-17</c:v>
                </c:pt>
              </c:strCache>
            </c:strRef>
          </c:cat>
          <c:val>
            <c:numRef>
              <c:f>grafica!$D$3:$D$33</c:f>
              <c:numCache>
                <c:formatCode>General</c:formatCode>
                <c:ptCount val="31"/>
                <c:pt idx="0">
                  <c:v>5</c:v>
                </c:pt>
                <c:pt idx="1">
                  <c:v>5</c:v>
                </c:pt>
                <c:pt idx="2">
                  <c:v>6</c:v>
                </c:pt>
                <c:pt idx="3">
                  <c:v>9</c:v>
                </c:pt>
                <c:pt idx="4">
                  <c:v>5</c:v>
                </c:pt>
                <c:pt idx="5">
                  <c:v>7</c:v>
                </c:pt>
                <c:pt idx="6">
                  <c:v>4</c:v>
                </c:pt>
                <c:pt idx="7">
                  <c:v>5</c:v>
                </c:pt>
                <c:pt idx="8">
                  <c:v>5</c:v>
                </c:pt>
                <c:pt idx="9">
                  <c:v>7</c:v>
                </c:pt>
                <c:pt idx="10">
                  <c:v>8</c:v>
                </c:pt>
                <c:pt idx="11">
                  <c:v>6</c:v>
                </c:pt>
                <c:pt idx="12">
                  <c:v>1</c:v>
                </c:pt>
                <c:pt idx="13">
                  <c:v>4</c:v>
                </c:pt>
                <c:pt idx="14">
                  <c:v>6</c:v>
                </c:pt>
                <c:pt idx="15">
                  <c:v>6</c:v>
                </c:pt>
                <c:pt idx="16">
                  <c:v>6</c:v>
                </c:pt>
                <c:pt idx="17">
                  <c:v>4</c:v>
                </c:pt>
                <c:pt idx="18">
                  <c:v>24</c:v>
                </c:pt>
                <c:pt idx="19">
                  <c:v>21</c:v>
                </c:pt>
                <c:pt idx="20">
                  <c:v>52</c:v>
                </c:pt>
                <c:pt idx="21">
                  <c:v>67</c:v>
                </c:pt>
                <c:pt idx="22">
                  <c:v>99</c:v>
                </c:pt>
                <c:pt idx="23">
                  <c:v>152</c:v>
                </c:pt>
                <c:pt idx="24">
                  <c:v>115</c:v>
                </c:pt>
                <c:pt idx="25">
                  <c:v>55</c:v>
                </c:pt>
                <c:pt idx="26">
                  <c:v>55</c:v>
                </c:pt>
                <c:pt idx="27">
                  <c:v>29</c:v>
                </c:pt>
                <c:pt idx="28">
                  <c:v>7</c:v>
                </c:pt>
                <c:pt idx="29">
                  <c:v>6</c:v>
                </c:pt>
                <c:pt idx="30">
                  <c:v>0</c:v>
                </c:pt>
              </c:numCache>
            </c:numRef>
          </c:val>
        </c:ser>
        <c:ser>
          <c:idx val="1"/>
          <c:order val="1"/>
          <c:tx>
            <c:strRef>
              <c:f>grafica!$E$2</c:f>
              <c:strCache>
                <c:ptCount val="1"/>
                <c:pt idx="0">
                  <c:v>Confirmados 216</c:v>
                </c:pt>
              </c:strCache>
            </c:strRef>
          </c:tx>
          <c:cat>
            <c:strRef>
              <c:f>grafica!$C$3:$C$33</c:f>
              <c:strCache>
                <c:ptCount val="31"/>
                <c:pt idx="0">
                  <c:v>00-39</c:v>
                </c:pt>
                <c:pt idx="1">
                  <c:v>00-40</c:v>
                </c:pt>
                <c:pt idx="2">
                  <c:v>00-41</c:v>
                </c:pt>
                <c:pt idx="3">
                  <c:v>00-42</c:v>
                </c:pt>
                <c:pt idx="4">
                  <c:v>00-43</c:v>
                </c:pt>
                <c:pt idx="5">
                  <c:v>00-44</c:v>
                </c:pt>
                <c:pt idx="6">
                  <c:v>00-45</c:v>
                </c:pt>
                <c:pt idx="7">
                  <c:v>00-46</c:v>
                </c:pt>
                <c:pt idx="8">
                  <c:v>00-47</c:v>
                </c:pt>
                <c:pt idx="9">
                  <c:v>00-48</c:v>
                </c:pt>
                <c:pt idx="10">
                  <c:v>00-49</c:v>
                </c:pt>
                <c:pt idx="11">
                  <c:v>00-50</c:v>
                </c:pt>
                <c:pt idx="12">
                  <c:v>00-51</c:v>
                </c:pt>
                <c:pt idx="13">
                  <c:v>00-52</c:v>
                </c:pt>
                <c:pt idx="14">
                  <c:v>00-1</c:v>
                </c:pt>
                <c:pt idx="15">
                  <c:v>00-2</c:v>
                </c:pt>
                <c:pt idx="16">
                  <c:v>00-3</c:v>
                </c:pt>
                <c:pt idx="17">
                  <c:v>00-4</c:v>
                </c:pt>
                <c:pt idx="18">
                  <c:v>00-5</c:v>
                </c:pt>
                <c:pt idx="19">
                  <c:v>00-6</c:v>
                </c:pt>
                <c:pt idx="20">
                  <c:v>00-7</c:v>
                </c:pt>
                <c:pt idx="21">
                  <c:v>00-8</c:v>
                </c:pt>
                <c:pt idx="22">
                  <c:v>00-9</c:v>
                </c:pt>
                <c:pt idx="23">
                  <c:v>00-10</c:v>
                </c:pt>
                <c:pt idx="24">
                  <c:v>00-11</c:v>
                </c:pt>
                <c:pt idx="25">
                  <c:v>00-12</c:v>
                </c:pt>
                <c:pt idx="26">
                  <c:v>00-13</c:v>
                </c:pt>
                <c:pt idx="27">
                  <c:v>00-14</c:v>
                </c:pt>
                <c:pt idx="28">
                  <c:v>00-15</c:v>
                </c:pt>
                <c:pt idx="29">
                  <c:v>00-16</c:v>
                </c:pt>
                <c:pt idx="30">
                  <c:v>00-17</c:v>
                </c:pt>
              </c:strCache>
            </c:strRef>
          </c:cat>
          <c:val>
            <c:numRef>
              <c:f>grafica!$E$3:$E$33</c:f>
              <c:numCache>
                <c:formatCode>General</c:formatCode>
                <c:ptCount val="31"/>
                <c:pt idx="0">
                  <c:v>1</c:v>
                </c:pt>
                <c:pt idx="1">
                  <c:v>2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0</c:v>
                </c:pt>
                <c:pt idx="7">
                  <c:v>1</c:v>
                </c:pt>
                <c:pt idx="8">
                  <c:v>1</c:v>
                </c:pt>
                <c:pt idx="9">
                  <c:v>0</c:v>
                </c:pt>
                <c:pt idx="10">
                  <c:v>1</c:v>
                </c:pt>
                <c:pt idx="11">
                  <c:v>1</c:v>
                </c:pt>
                <c:pt idx="12">
                  <c:v>0</c:v>
                </c:pt>
                <c:pt idx="13">
                  <c:v>0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3</c:v>
                </c:pt>
                <c:pt idx="19">
                  <c:v>2</c:v>
                </c:pt>
                <c:pt idx="20">
                  <c:v>18</c:v>
                </c:pt>
                <c:pt idx="21">
                  <c:v>21</c:v>
                </c:pt>
                <c:pt idx="22">
                  <c:v>39</c:v>
                </c:pt>
                <c:pt idx="23">
                  <c:v>54</c:v>
                </c:pt>
                <c:pt idx="24">
                  <c:v>27</c:v>
                </c:pt>
                <c:pt idx="25">
                  <c:v>15</c:v>
                </c:pt>
                <c:pt idx="26">
                  <c:v>18</c:v>
                </c:pt>
                <c:pt idx="27">
                  <c:v>2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</c:numCache>
            </c:numRef>
          </c:val>
        </c:ser>
        <c:marker val="1"/>
        <c:axId val="60812672"/>
        <c:axId val="60298752"/>
      </c:lineChart>
      <c:catAx>
        <c:axId val="6081267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err="1"/>
                  <a:t>semanas</a:t>
                </a:r>
                <a:r>
                  <a:rPr lang="en-US" dirty="0"/>
                  <a:t> (2015-2016)</a:t>
                </a:r>
              </a:p>
            </c:rich>
          </c:tx>
          <c:layout/>
        </c:title>
        <c:tickLblPos val="nextTo"/>
        <c:txPr>
          <a:bodyPr/>
          <a:lstStyle/>
          <a:p>
            <a:pPr>
              <a:defRPr sz="800"/>
            </a:pPr>
            <a:endParaRPr lang="es-MX"/>
          </a:p>
        </c:txPr>
        <c:crossAx val="60298752"/>
        <c:crosses val="autoZero"/>
        <c:auto val="1"/>
        <c:lblAlgn val="ctr"/>
        <c:lblOffset val="100"/>
      </c:catAx>
      <c:valAx>
        <c:axId val="60298752"/>
        <c:scaling>
          <c:orientation val="minMax"/>
        </c:scaling>
        <c:axPos val="l"/>
        <c:majorGridlines/>
        <c:title>
          <c:tx>
            <c:rich>
              <a:bodyPr rot="0" vert="wordArtVert"/>
              <a:lstStyle/>
              <a:p>
                <a:pPr>
                  <a:defRPr/>
                </a:pPr>
                <a:r>
                  <a:rPr lang="en-US"/>
                  <a:t>casos</a:t>
                </a:r>
              </a:p>
            </c:rich>
          </c:tx>
          <c:layout>
            <c:manualLayout>
              <c:xMode val="edge"/>
              <c:yMode val="edge"/>
              <c:x val="4.3760984768898871E-3"/>
              <c:y val="0.26060200668896322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 sz="800"/>
            </a:pPr>
            <a:endParaRPr lang="es-MX"/>
          </a:p>
        </c:txPr>
        <c:crossAx val="6081267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0014800881783047"/>
          <c:y val="0.18099245955459611"/>
          <c:w val="0.18361711139347744"/>
          <c:h val="0.16127458984014964"/>
        </c:manualLayout>
      </c:layout>
    </c:legend>
    <c:plotVisOnly val="1"/>
    <c:dispBlanksAs val="gap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title>
      <c:tx>
        <c:rich>
          <a:bodyPr/>
          <a:lstStyle/>
          <a:p>
            <a:pPr>
              <a:defRPr/>
            </a:pPr>
            <a:r>
              <a:rPr lang="en-US" sz="1000" dirty="0"/>
              <a:t>BCS. CONFIRMADOS A </a:t>
            </a:r>
            <a:r>
              <a:rPr lang="en-US" sz="1000" dirty="0" smtClean="0"/>
              <a:t>INFLUENZA POR MUNICIPIO, </a:t>
            </a:r>
            <a:r>
              <a:rPr lang="en-US" sz="1000" dirty="0"/>
              <a:t>SEGÚN VIRUS 2015-2016</a:t>
            </a:r>
          </a:p>
        </c:rich>
      </c:tx>
      <c:layout>
        <c:manualLayout>
          <c:xMode val="edge"/>
          <c:yMode val="edge"/>
          <c:x val="0.19100233100233124"/>
          <c:y val="0"/>
        </c:manualLayout>
      </c:layout>
      <c:overlay val="1"/>
    </c:title>
    <c:plotArea>
      <c:layout>
        <c:manualLayout>
          <c:layoutTarget val="inner"/>
          <c:xMode val="edge"/>
          <c:yMode val="edge"/>
          <c:x val="7.0882321975859572E-2"/>
          <c:y val="8.3807961504812026E-2"/>
          <c:w val="0.92489970573368563"/>
          <c:h val="0.72981882473024207"/>
        </c:manualLayout>
      </c:layout>
      <c:barChart>
        <c:barDir val="col"/>
        <c:grouping val="clustered"/>
        <c:ser>
          <c:idx val="0"/>
          <c:order val="0"/>
          <c:tx>
            <c:strRef>
              <c:f>incidencia!$D$22</c:f>
              <c:strCache>
                <c:ptCount val="1"/>
              </c:strCache>
            </c:strRef>
          </c:tx>
          <c:cat>
            <c:strRef>
              <c:f>incidencia!$C$23:$C$29</c:f>
              <c:strCache>
                <c:ptCount val="7"/>
                <c:pt idx="0">
                  <c:v>COMONDU</c:v>
                </c:pt>
                <c:pt idx="1">
                  <c:v>LORETO</c:v>
                </c:pt>
                <c:pt idx="2">
                  <c:v>MULEGE</c:v>
                </c:pt>
                <c:pt idx="3">
                  <c:v>LA PAZ</c:v>
                </c:pt>
                <c:pt idx="4">
                  <c:v>SAN JOSE DEL CABO</c:v>
                </c:pt>
                <c:pt idx="5">
                  <c:v>CABO SAN LUCAS</c:v>
                </c:pt>
                <c:pt idx="6">
                  <c:v>TURISTAS</c:v>
                </c:pt>
              </c:strCache>
            </c:strRef>
          </c:cat>
          <c:val>
            <c:numRef>
              <c:f>incidencia!$D$23:$D$29</c:f>
              <c:numCache>
                <c:formatCode>General</c:formatCode>
                <c:ptCount val="7"/>
              </c:numCache>
            </c:numRef>
          </c:val>
        </c:ser>
        <c:ser>
          <c:idx val="1"/>
          <c:order val="1"/>
          <c:tx>
            <c:strRef>
              <c:f>incidencia!$E$22</c:f>
              <c:strCache>
                <c:ptCount val="1"/>
                <c:pt idx="0">
                  <c:v>H3N2</c:v>
                </c:pt>
              </c:strCache>
            </c:strRef>
          </c:tx>
          <c:cat>
            <c:strRef>
              <c:f>incidencia!$C$23:$C$29</c:f>
              <c:strCache>
                <c:ptCount val="7"/>
                <c:pt idx="0">
                  <c:v>COMONDU</c:v>
                </c:pt>
                <c:pt idx="1">
                  <c:v>LORETO</c:v>
                </c:pt>
                <c:pt idx="2">
                  <c:v>MULEGE</c:v>
                </c:pt>
                <c:pt idx="3">
                  <c:v>LA PAZ</c:v>
                </c:pt>
                <c:pt idx="4">
                  <c:v>SAN JOSE DEL CABO</c:v>
                </c:pt>
                <c:pt idx="5">
                  <c:v>CABO SAN LUCAS</c:v>
                </c:pt>
                <c:pt idx="6">
                  <c:v>TURISTAS</c:v>
                </c:pt>
              </c:strCache>
            </c:strRef>
          </c:cat>
          <c:val>
            <c:numRef>
              <c:f>incidencia!$E$23:$E$29</c:f>
              <c:numCache>
                <c:formatCode>General</c:formatCode>
                <c:ptCount val="7"/>
                <c:pt idx="0">
                  <c:v>8</c:v>
                </c:pt>
                <c:pt idx="1">
                  <c:v>1</c:v>
                </c:pt>
                <c:pt idx="2">
                  <c:v>2</c:v>
                </c:pt>
                <c:pt idx="3">
                  <c:v>7</c:v>
                </c:pt>
                <c:pt idx="4">
                  <c:v>6</c:v>
                </c:pt>
                <c:pt idx="5">
                  <c:v>3</c:v>
                </c:pt>
                <c:pt idx="6">
                  <c:v>0</c:v>
                </c:pt>
              </c:numCache>
            </c:numRef>
          </c:val>
        </c:ser>
        <c:ser>
          <c:idx val="2"/>
          <c:order val="2"/>
          <c:tx>
            <c:strRef>
              <c:f>incidencia!$F$22</c:f>
              <c:strCache>
                <c:ptCount val="1"/>
                <c:pt idx="0">
                  <c:v>H1N1</c:v>
                </c:pt>
              </c:strCache>
            </c:strRef>
          </c:tx>
          <c:cat>
            <c:strRef>
              <c:f>incidencia!$C$23:$C$29</c:f>
              <c:strCache>
                <c:ptCount val="7"/>
                <c:pt idx="0">
                  <c:v>COMONDU</c:v>
                </c:pt>
                <c:pt idx="1">
                  <c:v>LORETO</c:v>
                </c:pt>
                <c:pt idx="2">
                  <c:v>MULEGE</c:v>
                </c:pt>
                <c:pt idx="3">
                  <c:v>LA PAZ</c:v>
                </c:pt>
                <c:pt idx="4">
                  <c:v>SAN JOSE DEL CABO</c:v>
                </c:pt>
                <c:pt idx="5">
                  <c:v>CABO SAN LUCAS</c:v>
                </c:pt>
                <c:pt idx="6">
                  <c:v>TURISTAS</c:v>
                </c:pt>
              </c:strCache>
            </c:strRef>
          </c:cat>
          <c:val>
            <c:numRef>
              <c:f>incidencia!$F$23:$F$29</c:f>
              <c:numCache>
                <c:formatCode>General</c:formatCode>
                <c:ptCount val="7"/>
                <c:pt idx="0">
                  <c:v>15</c:v>
                </c:pt>
                <c:pt idx="1">
                  <c:v>3</c:v>
                </c:pt>
                <c:pt idx="2">
                  <c:v>0</c:v>
                </c:pt>
                <c:pt idx="3">
                  <c:v>64</c:v>
                </c:pt>
                <c:pt idx="4">
                  <c:v>32</c:v>
                </c:pt>
                <c:pt idx="5">
                  <c:v>22</c:v>
                </c:pt>
                <c:pt idx="6">
                  <c:v>1</c:v>
                </c:pt>
              </c:numCache>
            </c:numRef>
          </c:val>
        </c:ser>
        <c:ser>
          <c:idx val="3"/>
          <c:order val="3"/>
          <c:tx>
            <c:strRef>
              <c:f>incidencia!$G$22</c:f>
              <c:strCache>
                <c:ptCount val="1"/>
                <c:pt idx="0">
                  <c:v>B</c:v>
                </c:pt>
              </c:strCache>
            </c:strRef>
          </c:tx>
          <c:cat>
            <c:strRef>
              <c:f>incidencia!$C$23:$C$29</c:f>
              <c:strCache>
                <c:ptCount val="7"/>
                <c:pt idx="0">
                  <c:v>COMONDU</c:v>
                </c:pt>
                <c:pt idx="1">
                  <c:v>LORETO</c:v>
                </c:pt>
                <c:pt idx="2">
                  <c:v>MULEGE</c:v>
                </c:pt>
                <c:pt idx="3">
                  <c:v>LA PAZ</c:v>
                </c:pt>
                <c:pt idx="4">
                  <c:v>SAN JOSE DEL CABO</c:v>
                </c:pt>
                <c:pt idx="5">
                  <c:v>CABO SAN LUCAS</c:v>
                </c:pt>
                <c:pt idx="6">
                  <c:v>TURISTAS</c:v>
                </c:pt>
              </c:strCache>
            </c:strRef>
          </c:cat>
          <c:val>
            <c:numRef>
              <c:f>incidencia!$G$23:$G$29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29</c:v>
                </c:pt>
                <c:pt idx="4">
                  <c:v>16</c:v>
                </c:pt>
                <c:pt idx="5">
                  <c:v>6</c:v>
                </c:pt>
                <c:pt idx="6">
                  <c:v>0</c:v>
                </c:pt>
              </c:numCache>
            </c:numRef>
          </c:val>
        </c:ser>
        <c:axId val="60329344"/>
        <c:axId val="60356096"/>
      </c:barChart>
      <c:catAx>
        <c:axId val="6032934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MUNICIPIO</a:t>
                </a:r>
              </a:p>
            </c:rich>
          </c:tx>
          <c:layout/>
        </c:title>
        <c:tickLblPos val="nextTo"/>
        <c:crossAx val="60356096"/>
        <c:crosses val="autoZero"/>
        <c:auto val="1"/>
        <c:lblAlgn val="ctr"/>
        <c:lblOffset val="100"/>
      </c:catAx>
      <c:valAx>
        <c:axId val="60356096"/>
        <c:scaling>
          <c:orientation val="minMax"/>
        </c:scaling>
        <c:axPos val="l"/>
        <c:majorGridlines/>
        <c:title>
          <c:tx>
            <c:rich>
              <a:bodyPr rot="0" vert="wordArtVert"/>
              <a:lstStyle/>
              <a:p>
                <a:pPr>
                  <a:defRPr sz="800"/>
                </a:pPr>
                <a:r>
                  <a:rPr lang="en-US" sz="800"/>
                  <a:t>CASOS</a:t>
                </a:r>
              </a:p>
            </c:rich>
          </c:tx>
          <c:layout>
            <c:manualLayout>
              <c:xMode val="edge"/>
              <c:yMode val="edge"/>
              <c:x val="4.1141273424737945E-3"/>
              <c:y val="0.28164552347623184"/>
            </c:manualLayout>
          </c:layout>
        </c:title>
        <c:numFmt formatCode="General" sourceLinked="1"/>
        <c:tickLblPos val="nextTo"/>
        <c:crossAx val="60329344"/>
        <c:crosses val="autoZero"/>
        <c:crossBetween val="between"/>
      </c:valAx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15895215021199297"/>
          <c:y val="0.13812117235345567"/>
          <c:w val="0.20701521575537346"/>
          <c:h val="0.22838728492271798"/>
        </c:manualLayout>
      </c:layout>
    </c:legend>
    <c:plotVisOnly val="1"/>
    <c:dispBlanksAs val="gap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title>
      <c:tx>
        <c:rich>
          <a:bodyPr/>
          <a:lstStyle/>
          <a:p>
            <a:pPr>
              <a:defRPr/>
            </a:pPr>
            <a:r>
              <a:rPr lang="en-US" sz="1000"/>
              <a:t>BCS. CURVA EPIDEMICA SEMANAL DENGUE , SEGUN RESULTADOS 2016</a:t>
            </a:r>
          </a:p>
        </c:rich>
      </c:tx>
      <c:layout>
        <c:manualLayout>
          <c:xMode val="edge"/>
          <c:yMode val="edge"/>
          <c:x val="0.22532398923280372"/>
          <c:y val="0"/>
        </c:manualLayout>
      </c:layout>
      <c:overlay val="1"/>
    </c:title>
    <c:plotArea>
      <c:layout>
        <c:manualLayout>
          <c:layoutTarget val="inner"/>
          <c:xMode val="edge"/>
          <c:yMode val="edge"/>
          <c:x val="7.1467735331037591E-2"/>
          <c:y val="8.8437591134441565E-2"/>
          <c:w val="0.91487430439481554"/>
          <c:h val="0.7539158646835824"/>
        </c:manualLayout>
      </c:layout>
      <c:barChart>
        <c:barDir val="col"/>
        <c:grouping val="clustered"/>
        <c:ser>
          <c:idx val="2"/>
          <c:order val="1"/>
          <c:tx>
            <c:strRef>
              <c:f>GRAFICA!$B$5</c:f>
              <c:strCache>
                <c:ptCount val="1"/>
                <c:pt idx="0">
                  <c:v>Casos de FD confirmados                           39</c:v>
                </c:pt>
              </c:strCache>
            </c:strRef>
          </c:tx>
          <c:val>
            <c:numRef>
              <c:f>GRAFICA!$C$5:$S$5</c:f>
              <c:numCache>
                <c:formatCode>General</c:formatCode>
                <c:ptCount val="17"/>
                <c:pt idx="0">
                  <c:v>3</c:v>
                </c:pt>
                <c:pt idx="1">
                  <c:v>4</c:v>
                </c:pt>
                <c:pt idx="2">
                  <c:v>1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5</c:v>
                </c:pt>
                <c:pt idx="7">
                  <c:v>5</c:v>
                </c:pt>
                <c:pt idx="8">
                  <c:v>1</c:v>
                </c:pt>
                <c:pt idx="9">
                  <c:v>4</c:v>
                </c:pt>
                <c:pt idx="10">
                  <c:v>2</c:v>
                </c:pt>
                <c:pt idx="11">
                  <c:v>0</c:v>
                </c:pt>
                <c:pt idx="12">
                  <c:v>3</c:v>
                </c:pt>
                <c:pt idx="13">
                  <c:v>5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</c:numCache>
            </c:numRef>
          </c:val>
        </c:ser>
        <c:ser>
          <c:idx val="3"/>
          <c:order val="2"/>
          <c:tx>
            <c:strRef>
              <c:f>GRAFICA!$B$6</c:f>
              <c:strCache>
                <c:ptCount val="1"/>
                <c:pt idx="0">
                  <c:v>Total de casos probables                          376</c:v>
                </c:pt>
              </c:strCache>
            </c:strRef>
          </c:tx>
          <c:val>
            <c:numRef>
              <c:f>GRAFICA!$C$6:$S$6</c:f>
              <c:numCache>
                <c:formatCode>General</c:formatCode>
                <c:ptCount val="17"/>
                <c:pt idx="0">
                  <c:v>29</c:v>
                </c:pt>
                <c:pt idx="1">
                  <c:v>20</c:v>
                </c:pt>
                <c:pt idx="2">
                  <c:v>17</c:v>
                </c:pt>
                <c:pt idx="3">
                  <c:v>7</c:v>
                </c:pt>
                <c:pt idx="4">
                  <c:v>14</c:v>
                </c:pt>
                <c:pt idx="5">
                  <c:v>21</c:v>
                </c:pt>
                <c:pt idx="6">
                  <c:v>26</c:v>
                </c:pt>
                <c:pt idx="7">
                  <c:v>34</c:v>
                </c:pt>
                <c:pt idx="8">
                  <c:v>40</c:v>
                </c:pt>
                <c:pt idx="9">
                  <c:v>47</c:v>
                </c:pt>
                <c:pt idx="10">
                  <c:v>32</c:v>
                </c:pt>
                <c:pt idx="11">
                  <c:v>12</c:v>
                </c:pt>
                <c:pt idx="12">
                  <c:v>22</c:v>
                </c:pt>
                <c:pt idx="13">
                  <c:v>17</c:v>
                </c:pt>
                <c:pt idx="14">
                  <c:v>21</c:v>
                </c:pt>
                <c:pt idx="15">
                  <c:v>12</c:v>
                </c:pt>
                <c:pt idx="16">
                  <c:v>5</c:v>
                </c:pt>
              </c:numCache>
            </c:numRef>
          </c:val>
        </c:ser>
        <c:axId val="62425344"/>
        <c:axId val="62439808"/>
      </c:barChart>
      <c:lineChart>
        <c:grouping val="standard"/>
        <c:ser>
          <c:idx val="1"/>
          <c:order val="0"/>
          <c:tx>
            <c:strRef>
              <c:f>GRAFICA!$B$4</c:f>
              <c:strCache>
                <c:ptCount val="1"/>
                <c:pt idx="0">
                  <c:v>Casos de FHD confirmados                           0</c:v>
                </c:pt>
              </c:strCache>
            </c:strRef>
          </c:tx>
          <c:marker>
            <c:symbol val="none"/>
          </c:marker>
          <c:val>
            <c:numRef>
              <c:f>GRAFICA!$C$4:$S$4</c:f>
              <c:numCache>
                <c:formatCode>General</c:formatCode>
                <c:ptCount val="1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</c:numCache>
            </c:numRef>
          </c:val>
        </c:ser>
        <c:marker val="1"/>
        <c:axId val="62425344"/>
        <c:axId val="62439808"/>
      </c:lineChart>
      <c:catAx>
        <c:axId val="6242534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800"/>
                </a:pPr>
                <a:r>
                  <a:rPr lang="en-US" sz="800"/>
                  <a:t>SEMANAS</a:t>
                </a:r>
              </a:p>
            </c:rich>
          </c:tx>
          <c:layout/>
        </c:title>
        <c:tickLblPos val="nextTo"/>
        <c:crossAx val="62439808"/>
        <c:crosses val="autoZero"/>
        <c:auto val="1"/>
        <c:lblAlgn val="ctr"/>
        <c:lblOffset val="100"/>
      </c:catAx>
      <c:valAx>
        <c:axId val="62439808"/>
        <c:scaling>
          <c:orientation val="minMax"/>
        </c:scaling>
        <c:axPos val="l"/>
        <c:majorGridlines/>
        <c:title>
          <c:tx>
            <c:rich>
              <a:bodyPr rot="0" vert="wordArtVert"/>
              <a:lstStyle/>
              <a:p>
                <a:pPr>
                  <a:defRPr sz="800"/>
                </a:pPr>
                <a:r>
                  <a:rPr lang="en-US" sz="800"/>
                  <a:t>CASOS</a:t>
                </a:r>
              </a:p>
            </c:rich>
          </c:tx>
          <c:layout>
            <c:manualLayout>
              <c:xMode val="edge"/>
              <c:yMode val="edge"/>
              <c:x val="3.0093105369501483E-3"/>
              <c:y val="0.26823089822105572"/>
            </c:manualLayout>
          </c:layout>
        </c:title>
        <c:numFmt formatCode="General" sourceLinked="1"/>
        <c:tickLblPos val="nextTo"/>
        <c:crossAx val="6242534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3851595276933093"/>
          <c:y val="0.16551509186351709"/>
          <c:w val="0.35807398755462516"/>
          <c:h val="0.24304389034704013"/>
        </c:manualLayout>
      </c:layout>
      <c:txPr>
        <a:bodyPr/>
        <a:lstStyle/>
        <a:p>
          <a:pPr>
            <a:defRPr sz="900"/>
          </a:pPr>
          <a:endParaRPr lang="es-MX"/>
        </a:p>
      </c:txPr>
    </c:legend>
    <c:plotVisOnly val="1"/>
    <c:dispBlanksAs val="gap"/>
  </c:chart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image" Target="../media/image9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0.003</cdr:x>
      <cdr:y>0.956</cdr:y>
    </cdr:from>
    <cdr:to>
      <cdr:x>0.46089</cdr:x>
      <cdr:y>0.98144</cdr:y>
    </cdr:to>
    <cdr:sp macro="" textlink="">
      <cdr:nvSpPr>
        <cdr:cNvPr id="24578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5746" y="5572811"/>
          <a:ext cx="3929666" cy="1483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/>
      </cdr:spPr>
      <cdr:txBody>
        <a:bodyPr xmlns:a="http://schemas.openxmlformats.org/drawingml/2006/main" wrap="none" lIns="18288" tIns="22860" rIns="0" bIns="0" anchor="t" upright="1">
          <a:spAutoFit/>
        </a:bodyPr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s-MX" sz="800" b="1" i="0" u="none" strike="noStrike" baseline="0" dirty="0">
              <a:solidFill>
                <a:sysClr val="windowText" lastClr="000000"/>
              </a:solidFill>
              <a:latin typeface="Arial"/>
              <a:cs typeface="Arial"/>
            </a:rPr>
            <a:t>Fuente: Sistema Único Automatizado para la Vigilancia Epidemiológica en Línea</a:t>
          </a:r>
          <a:endParaRPr lang="es-MX" dirty="0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0.1274</cdr:x>
      <cdr:y>0.06855</cdr:y>
    </cdr:from>
    <cdr:to>
      <cdr:x>0.89041</cdr:x>
      <cdr:y>0.13306</cdr:y>
    </cdr:to>
    <cdr:sp macro="" textlink="">
      <cdr:nvSpPr>
        <cdr:cNvPr id="2" name="1 CuadroTexto"/>
        <cdr:cNvSpPr txBox="1"/>
      </cdr:nvSpPr>
      <cdr:spPr>
        <a:xfrm xmlns:a="http://schemas.openxmlformats.org/drawingml/2006/main">
          <a:off x="1093611" y="399815"/>
          <a:ext cx="6549908" cy="3762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sz="1200" b="1" dirty="0"/>
            <a:t>BCS. TENDENCIA ANUAL DE LAS NEUMONIAS Y BRONCONEUMONIAS PERIODO 2009-2016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0.0105</cdr:x>
      <cdr:y>0.9515</cdr:y>
    </cdr:from>
    <cdr:to>
      <cdr:x>0.46839</cdr:x>
      <cdr:y>0.97694</cdr:y>
    </cdr:to>
    <cdr:sp macro="" textlink="">
      <cdr:nvSpPr>
        <cdr:cNvPr id="266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90111" y="5546579"/>
          <a:ext cx="3929666" cy="1483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/>
      </cdr:spPr>
      <cdr:txBody>
        <a:bodyPr xmlns:a="http://schemas.openxmlformats.org/drawingml/2006/main" wrap="none" lIns="18288" tIns="22860" rIns="0" bIns="0" anchor="t" upright="1">
          <a:spAutoFit/>
        </a:bodyPr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s-MX" sz="800" b="1" i="0" u="none" strike="noStrike" baseline="0" dirty="0">
              <a:solidFill>
                <a:srgbClr val="FFFFFF"/>
              </a:solidFill>
              <a:latin typeface="Arial"/>
              <a:cs typeface="Arial"/>
            </a:rPr>
            <a:t>F</a:t>
          </a:r>
          <a:r>
            <a:rPr lang="es-MX" sz="800" b="1" i="0" u="none" strike="noStrike" baseline="0" dirty="0">
              <a:solidFill>
                <a:sysClr val="windowText" lastClr="000000"/>
              </a:solidFill>
              <a:latin typeface="Arial"/>
              <a:cs typeface="Arial"/>
            </a:rPr>
            <a:t>uente: Sistema Único Automatizado para la Vigilancia Epidemiológica en Línea</a:t>
          </a:r>
          <a:endParaRPr lang="es-MX" dirty="0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0.28525</cdr:x>
      <cdr:y>0.26675</cdr:y>
    </cdr:from>
    <cdr:to>
      <cdr:x>0.45684</cdr:x>
      <cdr:y>0.30629</cdr:y>
    </cdr:to>
    <cdr:sp macro="" textlink="">
      <cdr:nvSpPr>
        <cdr:cNvPr id="26627" name="Text Box 3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448023" y="1554966"/>
          <a:ext cx="1472583" cy="23051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/>
      </cdr:spPr>
      <cdr:txBody>
        <a:bodyPr xmlns:a="http://schemas.openxmlformats.org/drawingml/2006/main" wrap="none" lIns="18288" tIns="22860" rIns="0" bIns="0" anchor="t" upright="1">
          <a:spAutoFit/>
        </a:bodyPr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s-MX" sz="1325" b="1" i="0" u="none" strike="noStrike" baseline="0" dirty="0">
              <a:solidFill>
                <a:srgbClr val="FFFFFF"/>
              </a:solidFill>
              <a:latin typeface="Arial"/>
              <a:cs typeface="Arial"/>
            </a:rPr>
            <a:t>Zona de Epidemia</a:t>
          </a:r>
          <a:endParaRPr lang="es-MX" dirty="0"/>
        </a:p>
      </cdr:txBody>
    </cdr:sp>
  </cdr:relSizeAnchor>
  <cdr:relSizeAnchor xmlns:cdr="http://schemas.openxmlformats.org/drawingml/2006/chartDrawing">
    <cdr:from>
      <cdr:x>0.07671</cdr:x>
      <cdr:y>0.0504</cdr:y>
    </cdr:from>
    <cdr:to>
      <cdr:x>0.98082</cdr:x>
      <cdr:y>0.14113</cdr:y>
    </cdr:to>
    <cdr:sp macro="" textlink="">
      <cdr:nvSpPr>
        <cdr:cNvPr id="2" name="1 CuadroTexto"/>
        <cdr:cNvSpPr txBox="1"/>
      </cdr:nvSpPr>
      <cdr:spPr>
        <a:xfrm xmlns:a="http://schemas.openxmlformats.org/drawingml/2006/main">
          <a:off x="658519" y="293981"/>
          <a:ext cx="7761111" cy="5291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sz="1100" dirty="0">
              <a:latin typeface="Arial Black" panose="020B0A04020102020204" pitchFamily="34" charset="0"/>
            </a:rPr>
            <a:t>BCS. CANAL ENDEMICO SEMANAL DE LAS NEUMONIAS Y BRONCONEUMONIAS.2016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8A421C-3ACC-44F3-9EC5-347F00800711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9454B7-A0BF-48A0-8785-0DC577404638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3863942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package" Target="../embeddings/Microsoft_Excel_Worksheet1.xlsx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5" Type="http://schemas.openxmlformats.org/officeDocument/2006/relationships/package" Target="../embeddings/Microsoft_Excel_Worksheet2.xlsx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package" Target="../embeddings/Microsoft_Excel_Worksheet4.xlsx"/><Relationship Id="rId5" Type="http://schemas.openxmlformats.org/officeDocument/2006/relationships/package" Target="../embeddings/Microsoft_Excel_Worksheet3.xlsx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650503"/>
          </a:xfrm>
        </p:spPr>
        <p:txBody>
          <a:bodyPr>
            <a:normAutofit/>
          </a:bodyPr>
          <a:lstStyle/>
          <a:p>
            <a:r>
              <a:rPr lang="es-MX" sz="3200" dirty="0" smtClean="0"/>
              <a:t>B.C.S.  PANORAMA EPIDEMIOLOGICO 2016</a:t>
            </a:r>
            <a:endParaRPr lang="es-MX" sz="3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59632" y="2636912"/>
            <a:ext cx="6400800" cy="1752600"/>
          </a:xfrm>
        </p:spPr>
        <p:txBody>
          <a:bodyPr>
            <a:normAutofit lnSpcReduction="10000"/>
          </a:bodyPr>
          <a:lstStyle/>
          <a:p>
            <a:r>
              <a:rPr lang="es-MX" sz="2800" dirty="0" smtClean="0"/>
              <a:t>MORBILIDAD GENERAL, NEUMONIAS Y BRONCONEUMONIAS, INFLUENZA DENGUE, SEMANA EPIDEMIOLOGICA  # 15             AÑO 2016</a:t>
            </a:r>
            <a:endParaRPr lang="es-MX" sz="2800" dirty="0"/>
          </a:p>
        </p:txBody>
      </p:sp>
      <p:pic>
        <p:nvPicPr>
          <p:cNvPr id="5" name="4 Imagen" descr="sLUD FEDER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80112" y="620688"/>
            <a:ext cx="2894629" cy="859465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4499992" y="5229200"/>
            <a:ext cx="432048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 smtClean="0"/>
              <a:t>FUENTE: PLATAFORMA SINAVE. SUIVE WINDOWS. SSA</a:t>
            </a:r>
          </a:p>
          <a:p>
            <a:r>
              <a:rPr lang="es-MX" sz="1000" dirty="0" smtClean="0"/>
              <a:t>CORTE DE INFORMACION AL  28 - 04 -2016   </a:t>
            </a:r>
          </a:p>
          <a:p>
            <a:r>
              <a:rPr lang="es-MX" sz="1000" dirty="0" smtClean="0"/>
              <a:t>DEPARTAMENTO DE VIGILANCIA EPIDEMIOLOGICA</a:t>
            </a:r>
          </a:p>
          <a:p>
            <a:r>
              <a:rPr lang="es-MX" sz="1000" dirty="0" smtClean="0"/>
              <a:t>RESPONSABLE: DR. MAURICIO E. BERNAL HERNANDEZ</a:t>
            </a:r>
          </a:p>
          <a:p>
            <a:r>
              <a:rPr lang="es-MX" sz="1000" dirty="0" smtClean="0"/>
              <a:t>APOYO TECNICO: ING. ERNESTO NAVARRO HIGUERA</a:t>
            </a:r>
          </a:p>
          <a:p>
            <a:endParaRPr lang="es-MX" sz="1200" dirty="0" smtClean="0"/>
          </a:p>
        </p:txBody>
      </p:sp>
      <p:pic>
        <p:nvPicPr>
          <p:cNvPr id="7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13379"/>
            <a:ext cx="2021588" cy="12667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6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764704"/>
            <a:ext cx="1371581" cy="859465"/>
          </a:xfrm>
          <a:prstGeom prst="rect">
            <a:avLst/>
          </a:prstGeom>
        </p:spPr>
      </p:pic>
      <p:pic>
        <p:nvPicPr>
          <p:cNvPr id="3" name="5 Imagen" descr="sLUD FEDERA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80112" y="889347"/>
            <a:ext cx="2462581" cy="859465"/>
          </a:xfrm>
          <a:prstGeom prst="rect">
            <a:avLst/>
          </a:prstGeom>
        </p:spPr>
      </p:pic>
      <p:sp>
        <p:nvSpPr>
          <p:cNvPr id="5" name="4 CuadroTexto"/>
          <p:cNvSpPr txBox="1"/>
          <p:nvPr/>
        </p:nvSpPr>
        <p:spPr>
          <a:xfrm>
            <a:off x="1691680" y="1844824"/>
            <a:ext cx="5616624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/>
              <a:t>COMENTARIOS</a:t>
            </a:r>
          </a:p>
          <a:p>
            <a:pPr algn="ctr"/>
            <a:endParaRPr lang="es-MX" sz="1200" dirty="0" smtClean="0"/>
          </a:p>
          <a:p>
            <a:r>
              <a:rPr lang="es-MX" sz="1000" dirty="0" smtClean="0">
                <a:latin typeface="Arial Narrow" pitchFamily="34" charset="0"/>
              </a:rPr>
              <a:t>El panorama epidemiológico a la semana 15 del 2016, se respalda por un cumplimiento de cobertura media al 100%. destacamos que la temporada de circulación alta para circulación de virus estacionales de influenza concluyo en la semana 13, sin embargo como demuestra las graficas , existe una disminución franca a partir de esta semana , pero se siguen presentando casos, por lo cual, se debe de mantener la vigilancia epidemiológica sin disminuir su atención. </a:t>
            </a:r>
          </a:p>
          <a:p>
            <a:endParaRPr lang="es-MX" sz="1000" dirty="0" smtClean="0">
              <a:latin typeface="Arial Narrow" pitchFamily="34" charset="0"/>
            </a:endParaRPr>
          </a:p>
          <a:p>
            <a:r>
              <a:rPr lang="es-MX" sz="1000" dirty="0" smtClean="0">
                <a:latin typeface="Arial Narrow" pitchFamily="34" charset="0"/>
              </a:rPr>
              <a:t>Los datos respaldan esta tendencia: en la curva epidémica de la neumonía, se observa su incremento a partir de la semana 7,  y su descenso a partir de la 14, sin embargo, su tendencia anual  muestra que el año con mayor incidencia fue el 2013 y en los años consecutivos disminuye, pero es perceptible una  tendencia a incrementarse anualmente  a partir de este año nuevamente. </a:t>
            </a:r>
          </a:p>
          <a:p>
            <a:endParaRPr lang="es-MX" sz="1000" dirty="0" smtClean="0">
              <a:latin typeface="Arial Narrow" pitchFamily="34" charset="0"/>
            </a:endParaRPr>
          </a:p>
          <a:p>
            <a:r>
              <a:rPr lang="es-MX" sz="1000" dirty="0" smtClean="0">
                <a:latin typeface="Arial Narrow" pitchFamily="34" charset="0"/>
              </a:rPr>
              <a:t>Para influenza: la curva epidémica, muestra una tendencia semejante a la de las neumonías un incremento y descenso en el mismo periodo. En esta presentación se presentan las cifras del periodo de octubre del 2015 al mes de abril del 2016.  y en los reportes semanales subsecuentes, solo presentaremos del año actual.</a:t>
            </a:r>
          </a:p>
          <a:p>
            <a:endParaRPr lang="es-MX" sz="1000" dirty="0" smtClean="0">
              <a:latin typeface="Arial Narrow" pitchFamily="34" charset="0"/>
            </a:endParaRPr>
          </a:p>
          <a:p>
            <a:r>
              <a:rPr lang="es-MX" sz="1000" dirty="0" smtClean="0">
                <a:latin typeface="Arial Narrow" pitchFamily="34" charset="0"/>
              </a:rPr>
              <a:t>Otras enfermedades trasmisibles tienen un incremento importante y es motivo de revisión los registros de dengue, ya que se mantiene  elevado,  el incremento 404% , comparado con el año anterior., pero básicamente en los casos probables de diferencia que el año anterior, ya que los confirmados es bajo.</a:t>
            </a:r>
          </a:p>
          <a:p>
            <a:endParaRPr lang="es-MX" sz="1000" dirty="0" smtClean="0">
              <a:latin typeface="Arial Narrow" pitchFamily="34" charset="0"/>
            </a:endParaRPr>
          </a:p>
          <a:p>
            <a:r>
              <a:rPr lang="es-MX" sz="1000" dirty="0" smtClean="0">
                <a:latin typeface="Arial Narrow" pitchFamily="34" charset="0"/>
              </a:rPr>
              <a:t>En las enfermedades no trasmisibles destaca el incremento de l diabetes con un 19%  y la obesidad que es básicamente un riesgo, s observa el incremento del 22.7%. </a:t>
            </a:r>
          </a:p>
          <a:p>
            <a:endParaRPr lang="es-MX" sz="1000" dirty="0" smtClean="0">
              <a:latin typeface="Arial Narrow" pitchFamily="34" charset="0"/>
            </a:endParaRPr>
          </a:p>
          <a:p>
            <a:r>
              <a:rPr lang="es-MX" sz="1000" dirty="0" smtClean="0">
                <a:latin typeface="Arial Narrow" pitchFamily="34" charset="0"/>
              </a:rPr>
              <a:t>En las fechas próximas se  deberá fortalecer la vigilancia por temperaturas elevadas, y  de  los diferentes programas y acciones de prevención atención y control de enfermedades mas frecuentes  relacionadas a esta temporada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5736" y="940093"/>
            <a:ext cx="4104456" cy="792088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 </a:t>
            </a:r>
            <a:endParaRPr lang="es-MX" sz="2800" dirty="0"/>
          </a:p>
        </p:txBody>
      </p:sp>
      <p:pic>
        <p:nvPicPr>
          <p:cNvPr id="6" name="5 Imagen" descr="sLUD FEDERA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00192" y="476672"/>
            <a:ext cx="2462581" cy="859465"/>
          </a:xfrm>
          <a:prstGeom prst="rect">
            <a:avLst/>
          </a:prstGeom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2212"/>
            <a:ext cx="1491391" cy="934540"/>
          </a:xfrm>
          <a:prstGeom prst="rect">
            <a:avLst/>
          </a:prstGeom>
        </p:spPr>
      </p:pic>
      <p:graphicFrame>
        <p:nvGraphicFramePr>
          <p:cNvPr id="3" name="2 Objeto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788421997"/>
              </p:ext>
            </p:extLst>
          </p:nvPr>
        </p:nvGraphicFramePr>
        <p:xfrm>
          <a:off x="1691680" y="1628800"/>
          <a:ext cx="5328592" cy="4248472"/>
        </p:xfrm>
        <a:graphic>
          <a:graphicData uri="http://schemas.openxmlformats.org/presentationml/2006/ole">
            <p:oleObj spid="_x0000_s1033" name="Hoja de cálculo" r:id="rId5" imgW="5543733" imgH="7324627" progId="Excel.Shee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764704"/>
            <a:ext cx="1371581" cy="859465"/>
          </a:xfrm>
          <a:prstGeom prst="rect">
            <a:avLst/>
          </a:prstGeom>
        </p:spPr>
      </p:pic>
      <p:pic>
        <p:nvPicPr>
          <p:cNvPr id="5" name="5 Imagen" descr="sLUD FEDERA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80112" y="889347"/>
            <a:ext cx="2462581" cy="859465"/>
          </a:xfrm>
          <a:prstGeom prst="rect">
            <a:avLst/>
          </a:prstGeom>
        </p:spPr>
      </p:pic>
      <p:sp>
        <p:nvSpPr>
          <p:cNvPr id="2" name="1 CuadroTexto"/>
          <p:cNvSpPr txBox="1"/>
          <p:nvPr/>
        </p:nvSpPr>
        <p:spPr>
          <a:xfrm>
            <a:off x="2339752" y="1628800"/>
            <a:ext cx="38129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/>
              <a:t>NEUMONIAS Y BRONCONEUMONIAS 2016</a:t>
            </a:r>
            <a:endParaRPr lang="es-MX" sz="1200" dirty="0"/>
          </a:p>
        </p:txBody>
      </p:sp>
      <p:graphicFrame>
        <p:nvGraphicFramePr>
          <p:cNvPr id="6" name="1 Gráfico"/>
          <p:cNvGraphicFramePr>
            <a:graphicFrameLocks noGrp="1"/>
          </p:cNvGraphicFramePr>
          <p:nvPr/>
        </p:nvGraphicFramePr>
        <p:xfrm>
          <a:off x="683568" y="2060848"/>
          <a:ext cx="7920880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="" xmlns:p14="http://schemas.microsoft.com/office/powerpoint/2010/main" val="639161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764704"/>
            <a:ext cx="1371581" cy="859465"/>
          </a:xfrm>
          <a:prstGeom prst="rect">
            <a:avLst/>
          </a:prstGeom>
        </p:spPr>
      </p:pic>
      <p:pic>
        <p:nvPicPr>
          <p:cNvPr id="5" name="5 Imagen" descr="sLUD FEDERA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80112" y="889347"/>
            <a:ext cx="2462581" cy="859465"/>
          </a:xfrm>
          <a:prstGeom prst="rect">
            <a:avLst/>
          </a:prstGeom>
        </p:spPr>
      </p:pic>
      <p:sp>
        <p:nvSpPr>
          <p:cNvPr id="2" name="1 CuadroTexto"/>
          <p:cNvSpPr txBox="1"/>
          <p:nvPr/>
        </p:nvSpPr>
        <p:spPr>
          <a:xfrm>
            <a:off x="2339752" y="1628800"/>
            <a:ext cx="38129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/>
              <a:t>NEUMONIAS Y BRONCONEUMONIAS 2016</a:t>
            </a:r>
            <a:endParaRPr lang="es-MX" sz="1200" dirty="0"/>
          </a:p>
        </p:txBody>
      </p:sp>
      <p:graphicFrame>
        <p:nvGraphicFramePr>
          <p:cNvPr id="7" name="1 Gráfico"/>
          <p:cNvGraphicFramePr>
            <a:graphicFrameLocks noGrp="1"/>
          </p:cNvGraphicFramePr>
          <p:nvPr/>
        </p:nvGraphicFramePr>
        <p:xfrm>
          <a:off x="539552" y="1988840"/>
          <a:ext cx="8136904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="" xmlns:p14="http://schemas.microsoft.com/office/powerpoint/2010/main" val="639161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 descr="sLUD FEDERA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00192" y="476672"/>
            <a:ext cx="2462581" cy="859465"/>
          </a:xfrm>
          <a:prstGeom prst="rect">
            <a:avLst/>
          </a:prstGeom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404664"/>
            <a:ext cx="1362927" cy="854042"/>
          </a:xfrm>
          <a:prstGeom prst="rect">
            <a:avLst/>
          </a:prstGeom>
        </p:spPr>
      </p:pic>
      <p:sp>
        <p:nvSpPr>
          <p:cNvPr id="3" name="2 CuadroTexto"/>
          <p:cNvSpPr txBox="1"/>
          <p:nvPr/>
        </p:nvSpPr>
        <p:spPr>
          <a:xfrm>
            <a:off x="2843808" y="1151471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/>
              <a:t>INFLUENZA 2016</a:t>
            </a:r>
            <a:endParaRPr lang="es-MX" dirty="0"/>
          </a:p>
        </p:txBody>
      </p:sp>
      <p:graphicFrame>
        <p:nvGraphicFramePr>
          <p:cNvPr id="2" name="1 Objeto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874736295"/>
              </p:ext>
            </p:extLst>
          </p:nvPr>
        </p:nvGraphicFramePr>
        <p:xfrm>
          <a:off x="466725" y="2090738"/>
          <a:ext cx="8210550" cy="3066454"/>
        </p:xfrm>
        <a:graphic>
          <a:graphicData uri="http://schemas.openxmlformats.org/presentationml/2006/ole">
            <p:oleObj spid="_x0000_s2056" name="Hoja de cálculo" r:id="rId5" imgW="8210641" imgH="2676458" progId="Excel.Sheet.12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2943166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5736" y="764637"/>
            <a:ext cx="4104456" cy="1143000"/>
          </a:xfrm>
        </p:spPr>
        <p:txBody>
          <a:bodyPr>
            <a:normAutofit/>
          </a:bodyPr>
          <a:lstStyle/>
          <a:p>
            <a:r>
              <a:rPr lang="es-MX" sz="1200" dirty="0" smtClean="0"/>
              <a:t> INFLUENZA 2016</a:t>
            </a:r>
            <a:endParaRPr lang="es-MX" sz="1200" dirty="0"/>
          </a:p>
        </p:txBody>
      </p:sp>
      <p:pic>
        <p:nvPicPr>
          <p:cNvPr id="6" name="5 Imagen" descr="sLUD FEDER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00192" y="476672"/>
            <a:ext cx="2462581" cy="859465"/>
          </a:xfrm>
          <a:prstGeom prst="rect">
            <a:avLst/>
          </a:prstGeom>
        </p:spPr>
      </p:pic>
      <p:pic>
        <p:nvPicPr>
          <p:cNvPr id="8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73017"/>
            <a:ext cx="1512168" cy="947560"/>
          </a:xfrm>
          <a:prstGeom prst="rect">
            <a:avLst/>
          </a:prstGeom>
        </p:spPr>
      </p:pic>
      <p:graphicFrame>
        <p:nvGraphicFramePr>
          <p:cNvPr id="5" name="1 Gráfico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683663071"/>
              </p:ext>
            </p:extLst>
          </p:nvPr>
        </p:nvGraphicFramePr>
        <p:xfrm>
          <a:off x="539552" y="1700808"/>
          <a:ext cx="7920880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2 Flecha arriba"/>
          <p:cNvSpPr/>
          <p:nvPr/>
        </p:nvSpPr>
        <p:spPr>
          <a:xfrm>
            <a:off x="4499992" y="2327974"/>
            <a:ext cx="45719" cy="308283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CuadroTexto"/>
          <p:cNvSpPr txBox="1"/>
          <p:nvPr/>
        </p:nvSpPr>
        <p:spPr>
          <a:xfrm>
            <a:off x="2483768" y="4653136"/>
            <a:ext cx="576064" cy="24622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MX" sz="1000" dirty="0" smtClean="0"/>
              <a:t>2015</a:t>
            </a:r>
            <a:endParaRPr lang="es-MX" sz="1000" dirty="0"/>
          </a:p>
        </p:txBody>
      </p:sp>
      <p:sp>
        <p:nvSpPr>
          <p:cNvPr id="7" name="6 CuadroTexto"/>
          <p:cNvSpPr txBox="1"/>
          <p:nvPr/>
        </p:nvSpPr>
        <p:spPr>
          <a:xfrm>
            <a:off x="7092280" y="2204864"/>
            <a:ext cx="504056" cy="24622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MX" sz="1000" dirty="0" smtClean="0"/>
              <a:t>2016</a:t>
            </a:r>
            <a:endParaRPr lang="es-MX" sz="1000" dirty="0"/>
          </a:p>
        </p:txBody>
      </p:sp>
    </p:spTree>
    <p:extLst>
      <p:ext uri="{BB962C8B-B14F-4D97-AF65-F5344CB8AC3E}">
        <p14:creationId xmlns="" xmlns:p14="http://schemas.microsoft.com/office/powerpoint/2010/main" val="2778372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051720" y="1124744"/>
            <a:ext cx="4104456" cy="792088"/>
          </a:xfrm>
        </p:spPr>
        <p:txBody>
          <a:bodyPr>
            <a:normAutofit/>
          </a:bodyPr>
          <a:lstStyle/>
          <a:p>
            <a:r>
              <a:rPr lang="es-MX" sz="1800" dirty="0" smtClean="0"/>
              <a:t>INFLUENZA 2015-2016</a:t>
            </a:r>
            <a:endParaRPr lang="es-MX" sz="1800" dirty="0"/>
          </a:p>
        </p:txBody>
      </p:sp>
      <p:pic>
        <p:nvPicPr>
          <p:cNvPr id="6" name="5 Imagen" descr="sLUD FEDER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00192" y="476672"/>
            <a:ext cx="2462581" cy="859465"/>
          </a:xfrm>
          <a:prstGeom prst="rect">
            <a:avLst/>
          </a:prstGeom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404664"/>
            <a:ext cx="1371581" cy="859465"/>
          </a:xfrm>
          <a:prstGeom prst="rect">
            <a:avLst/>
          </a:prstGeom>
        </p:spPr>
      </p:pic>
      <p:graphicFrame>
        <p:nvGraphicFramePr>
          <p:cNvPr id="5" name="2 Gráfico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808592937"/>
              </p:ext>
            </p:extLst>
          </p:nvPr>
        </p:nvGraphicFramePr>
        <p:xfrm>
          <a:off x="1133618" y="2384884"/>
          <a:ext cx="6876764" cy="32043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="" xmlns:p14="http://schemas.microsoft.com/office/powerpoint/2010/main" val="3051745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051720" y="1124744"/>
            <a:ext cx="4104456" cy="792088"/>
          </a:xfrm>
        </p:spPr>
        <p:txBody>
          <a:bodyPr>
            <a:normAutofit/>
          </a:bodyPr>
          <a:lstStyle/>
          <a:p>
            <a:r>
              <a:rPr lang="es-MX" sz="1800" dirty="0" smtClean="0"/>
              <a:t>DENGUE</a:t>
            </a:r>
            <a:endParaRPr lang="es-MX" sz="1800" dirty="0"/>
          </a:p>
        </p:txBody>
      </p:sp>
      <p:pic>
        <p:nvPicPr>
          <p:cNvPr id="6" name="5 Imagen" descr="sLUD FEDERA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00192" y="476672"/>
            <a:ext cx="2462581" cy="859465"/>
          </a:xfrm>
          <a:prstGeom prst="rect">
            <a:avLst/>
          </a:prstGeom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404664"/>
            <a:ext cx="1371581" cy="859465"/>
          </a:xfrm>
          <a:prstGeom prst="rect">
            <a:avLst/>
          </a:prstGeom>
        </p:spPr>
      </p:pic>
      <p:graphicFrame>
        <p:nvGraphicFramePr>
          <p:cNvPr id="3" name="2 Objeto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50997200"/>
              </p:ext>
            </p:extLst>
          </p:nvPr>
        </p:nvGraphicFramePr>
        <p:xfrm>
          <a:off x="1619672" y="1772816"/>
          <a:ext cx="5319781" cy="1762125"/>
        </p:xfrm>
        <a:graphic>
          <a:graphicData uri="http://schemas.openxmlformats.org/presentationml/2006/ole">
            <p:oleObj spid="_x0000_s3082" name="Hoja de cálculo" r:id="rId5" imgW="4981682" imgH="1762058" progId="Excel.Sheet.12">
              <p:embed/>
            </p:oleObj>
          </a:graphicData>
        </a:graphic>
      </p:graphicFrame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79147555"/>
              </p:ext>
            </p:extLst>
          </p:nvPr>
        </p:nvGraphicFramePr>
        <p:xfrm>
          <a:off x="1043608" y="3789040"/>
          <a:ext cx="6696744" cy="2880320"/>
        </p:xfrm>
        <a:graphic>
          <a:graphicData uri="http://schemas.openxmlformats.org/presentationml/2006/ole">
            <p:oleObj spid="_x0000_s3083" name="Hoja de cálculo" r:id="rId6" imgW="4305405" imgH="2562205" progId="Excel.Sheet.12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480765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051720" y="1124744"/>
            <a:ext cx="4104456" cy="792088"/>
          </a:xfrm>
        </p:spPr>
        <p:txBody>
          <a:bodyPr>
            <a:normAutofit/>
          </a:bodyPr>
          <a:lstStyle/>
          <a:p>
            <a:r>
              <a:rPr lang="es-MX" sz="1800" dirty="0" smtClean="0"/>
              <a:t>DENGUE</a:t>
            </a:r>
            <a:endParaRPr lang="es-MX" sz="1800" dirty="0"/>
          </a:p>
        </p:txBody>
      </p:sp>
      <p:pic>
        <p:nvPicPr>
          <p:cNvPr id="6" name="5 Imagen" descr="sLUD FEDER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00192" y="476672"/>
            <a:ext cx="2462581" cy="859465"/>
          </a:xfrm>
          <a:prstGeom prst="rect">
            <a:avLst/>
          </a:prstGeom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404664"/>
            <a:ext cx="1371581" cy="859465"/>
          </a:xfrm>
          <a:prstGeom prst="rect">
            <a:avLst/>
          </a:prstGeom>
        </p:spPr>
      </p:pic>
      <p:graphicFrame>
        <p:nvGraphicFramePr>
          <p:cNvPr id="5" name="1 Gráfico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80884279"/>
              </p:ext>
            </p:extLst>
          </p:nvPr>
        </p:nvGraphicFramePr>
        <p:xfrm>
          <a:off x="847725" y="2057400"/>
          <a:ext cx="7448550" cy="36758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="" xmlns:p14="http://schemas.microsoft.com/office/powerpoint/2010/main" val="1047871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1006</TotalTime>
  <Words>500</Words>
  <Application>Microsoft Office PowerPoint</Application>
  <PresentationFormat>Presentación en pantalla (4:3)</PresentationFormat>
  <Paragraphs>47</Paragraphs>
  <Slides>10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2" baseType="lpstr">
      <vt:lpstr>Tema de Office</vt:lpstr>
      <vt:lpstr>Hoja de cálculo</vt:lpstr>
      <vt:lpstr>B.C.S.  PANORAMA EPIDEMIOLOGICO 2016</vt:lpstr>
      <vt:lpstr>MORBILIDAD GENERAL </vt:lpstr>
      <vt:lpstr>Diapositiva 3</vt:lpstr>
      <vt:lpstr>Diapositiva 4</vt:lpstr>
      <vt:lpstr>Diapositiva 5</vt:lpstr>
      <vt:lpstr> INFLUENZA 2016</vt:lpstr>
      <vt:lpstr>INFLUENZA 2015-2016</vt:lpstr>
      <vt:lpstr>DENGUE</vt:lpstr>
      <vt:lpstr>DENGUE</vt:lpstr>
      <vt:lpstr>Diapositiva 10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HP</dc:creator>
  <cp:lastModifiedBy>Mauricio Bernal Hernández</cp:lastModifiedBy>
  <cp:revision>116</cp:revision>
  <dcterms:created xsi:type="dcterms:W3CDTF">2014-01-30T02:50:58Z</dcterms:created>
  <dcterms:modified xsi:type="dcterms:W3CDTF">2016-08-13T18:55:41Z</dcterms:modified>
</cp:coreProperties>
</file>